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7" r:id="rId2"/>
  </p:sldIdLst>
  <p:sldSz cx="32918400" cy="21945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326532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653064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979596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306128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1632661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1959193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2285725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2612257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0F8"/>
    <a:srgbClr val="F7E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77"/>
    <p:restoredTop sz="94606"/>
  </p:normalViewPr>
  <p:slideViewPr>
    <p:cSldViewPr snapToGrid="0" snapToObjects="1">
      <p:cViewPr varScale="1">
        <p:scale>
          <a:sx n="58" d="100"/>
          <a:sy n="58" d="100"/>
        </p:scale>
        <p:origin x="250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633155" latinLnBrk="0">
      <a:defRPr sz="3400">
        <a:latin typeface="+mn-lt"/>
        <a:ea typeface="+mn-ea"/>
        <a:cs typeface="+mn-cs"/>
        <a:sym typeface="Calibri"/>
      </a:defRPr>
    </a:lvl1pPr>
    <a:lvl2pPr indent="228600" defTabSz="2633155" latinLnBrk="0">
      <a:defRPr sz="3400">
        <a:latin typeface="+mn-lt"/>
        <a:ea typeface="+mn-ea"/>
        <a:cs typeface="+mn-cs"/>
        <a:sym typeface="Calibri"/>
      </a:defRPr>
    </a:lvl2pPr>
    <a:lvl3pPr indent="457200" defTabSz="2633155" latinLnBrk="0">
      <a:defRPr sz="3400">
        <a:latin typeface="+mn-lt"/>
        <a:ea typeface="+mn-ea"/>
        <a:cs typeface="+mn-cs"/>
        <a:sym typeface="Calibri"/>
      </a:defRPr>
    </a:lvl3pPr>
    <a:lvl4pPr indent="685800" defTabSz="2633155" latinLnBrk="0">
      <a:defRPr sz="3400">
        <a:latin typeface="+mn-lt"/>
        <a:ea typeface="+mn-ea"/>
        <a:cs typeface="+mn-cs"/>
        <a:sym typeface="Calibri"/>
      </a:defRPr>
    </a:lvl4pPr>
    <a:lvl5pPr indent="914400" defTabSz="2633155" latinLnBrk="0">
      <a:defRPr sz="3400">
        <a:latin typeface="+mn-lt"/>
        <a:ea typeface="+mn-ea"/>
        <a:cs typeface="+mn-cs"/>
        <a:sym typeface="Calibri"/>
      </a:defRPr>
    </a:lvl5pPr>
    <a:lvl6pPr indent="1143000" defTabSz="2633155" latinLnBrk="0">
      <a:defRPr sz="3400">
        <a:latin typeface="+mn-lt"/>
        <a:ea typeface="+mn-ea"/>
        <a:cs typeface="+mn-cs"/>
        <a:sym typeface="Calibri"/>
      </a:defRPr>
    </a:lvl6pPr>
    <a:lvl7pPr indent="1371600" defTabSz="2633155" latinLnBrk="0">
      <a:defRPr sz="3400">
        <a:latin typeface="+mn-lt"/>
        <a:ea typeface="+mn-ea"/>
        <a:cs typeface="+mn-cs"/>
        <a:sym typeface="Calibri"/>
      </a:defRPr>
    </a:lvl7pPr>
    <a:lvl8pPr indent="1600200" defTabSz="2633155" latinLnBrk="0">
      <a:defRPr sz="3400">
        <a:latin typeface="+mn-lt"/>
        <a:ea typeface="+mn-ea"/>
        <a:cs typeface="+mn-cs"/>
        <a:sym typeface="Calibri"/>
      </a:defRPr>
    </a:lvl8pPr>
    <a:lvl9pPr indent="1828800" defTabSz="2633155" latinLnBrk="0">
      <a:defRPr sz="3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400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B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B AI Researc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45920" y="294640"/>
            <a:ext cx="29626561" cy="482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920" y="5120640"/>
            <a:ext cx="29626561" cy="16824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10559" y="19756119"/>
            <a:ext cx="7680961" cy="1168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731556" marR="0" indent="-731556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2319804" marR="0" indent="-856691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3943547" marR="0" indent="-1017321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5531594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6994707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8457820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9920933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1384047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2847160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26532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653064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979596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306128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632661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959193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285725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2612257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6.jpeg"/><Relationship Id="rId26" Type="http://schemas.openxmlformats.org/officeDocument/2006/relationships/image" Target="../media/image24.jpeg"/><Relationship Id="rId3" Type="http://schemas.openxmlformats.org/officeDocument/2006/relationships/image" Target="../media/image1.jpeg"/><Relationship Id="rId21" Type="http://schemas.openxmlformats.org/officeDocument/2006/relationships/image" Target="../media/image19.jpe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5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20" Type="http://schemas.openxmlformats.org/officeDocument/2006/relationships/image" Target="../media/image18.jpe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24" Type="http://schemas.openxmlformats.org/officeDocument/2006/relationships/image" Target="../media/image22.jpe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23" Type="http://schemas.openxmlformats.org/officeDocument/2006/relationships/image" Target="../media/image21.jpeg"/><Relationship Id="rId28" Type="http://schemas.openxmlformats.org/officeDocument/2006/relationships/image" Target="../media/image26.jpe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31" Type="http://schemas.openxmlformats.org/officeDocument/2006/relationships/image" Target="../media/image29.sv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jpeg"/><Relationship Id="rId22" Type="http://schemas.openxmlformats.org/officeDocument/2006/relationships/image" Target="../media/image20.jpeg"/><Relationship Id="rId27" Type="http://schemas.openxmlformats.org/officeDocument/2006/relationships/image" Target="../media/image25.jpeg"/><Relationship Id="rId30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图片 1023">
            <a:extLst>
              <a:ext uri="{FF2B5EF4-FFF2-40B4-BE49-F238E27FC236}">
                <a16:creationId xmlns:a16="http://schemas.microsoft.com/office/drawing/2014/main" id="{8CA0D5AB-1A22-425D-75D7-5645211D3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62" b="52074"/>
          <a:stretch/>
        </p:blipFill>
        <p:spPr>
          <a:xfrm>
            <a:off x="5693665" y="14407199"/>
            <a:ext cx="5234880" cy="24718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ED7167-54A8-F672-43C4-2191AD20D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03" y="10576068"/>
            <a:ext cx="4545485" cy="2451361"/>
          </a:xfrm>
          <a:prstGeom prst="rect">
            <a:avLst/>
          </a:prstGeom>
        </p:spPr>
      </p:pic>
      <p:pic>
        <p:nvPicPr>
          <p:cNvPr id="9" name="图片 8" descr="图片包含 人, 室内, 小孩, 小&#10;&#10;描述已自动生成">
            <a:extLst>
              <a:ext uri="{FF2B5EF4-FFF2-40B4-BE49-F238E27FC236}">
                <a16:creationId xmlns:a16="http://schemas.microsoft.com/office/drawing/2014/main" id="{5FB26DC2-2F45-01F1-1A29-2443C8AE6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28" y="4231536"/>
            <a:ext cx="8958682" cy="3891026"/>
          </a:xfrm>
          <a:prstGeom prst="rect">
            <a:avLst/>
          </a:prstGeom>
        </p:spPr>
      </p:pic>
      <p:sp>
        <p:nvSpPr>
          <p:cNvPr id="30" name="TextBox 35"/>
          <p:cNvSpPr txBox="1"/>
          <p:nvPr/>
        </p:nvSpPr>
        <p:spPr>
          <a:xfrm>
            <a:off x="8535704" y="330872"/>
            <a:ext cx="15126681" cy="178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dirty="0"/>
              <a:t>BELM: Bidirectional Explicit Linear Multi-step Sampler for Exact Inversion in Diffusion Models</a:t>
            </a:r>
            <a:endParaRPr dirty="0"/>
          </a:p>
        </p:txBody>
      </p:sp>
      <p:sp>
        <p:nvSpPr>
          <p:cNvPr id="33" name="TextBox 38"/>
          <p:cNvSpPr txBox="1"/>
          <p:nvPr/>
        </p:nvSpPr>
        <p:spPr>
          <a:xfrm>
            <a:off x="1130086" y="3601133"/>
            <a:ext cx="958479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inconsistency problem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DDIM</a:t>
            </a:r>
            <a:r>
              <a:rPr lang="zh-CN" altLang="en-US" dirty="0"/>
              <a:t> </a:t>
            </a:r>
            <a:r>
              <a:rPr lang="en-US" altLang="zh-CN" dirty="0"/>
              <a:t>inversion</a:t>
            </a:r>
            <a:endParaRPr dirty="0"/>
          </a:p>
        </p:txBody>
      </p:sp>
      <p:sp>
        <p:nvSpPr>
          <p:cNvPr id="34" name="TextBox 39"/>
          <p:cNvSpPr txBox="1"/>
          <p:nvPr/>
        </p:nvSpPr>
        <p:spPr>
          <a:xfrm>
            <a:off x="298692" y="6224506"/>
            <a:ext cx="5831599" cy="4710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The inversion of diffusion model sampling, which aims to find the corresponding initial noise of a sample, plays a critical role in various tasks.</a:t>
            </a:r>
            <a:r>
              <a:rPr lang="zh-CN" altLang="en-US" dirty="0"/>
              <a:t> </a:t>
            </a:r>
            <a:r>
              <a:rPr lang="en-US" altLang="zh-CN" dirty="0"/>
              <a:t>DDIM</a:t>
            </a:r>
            <a:r>
              <a:rPr lang="zh-CN" altLang="en-US" dirty="0"/>
              <a:t> </a:t>
            </a:r>
            <a:r>
              <a:rPr lang="en-US" altLang="zh-CN" dirty="0"/>
              <a:t>inversion</a:t>
            </a:r>
            <a:r>
              <a:rPr lang="zh-CN" altLang="en-US" dirty="0"/>
              <a:t> </a:t>
            </a:r>
            <a:r>
              <a:rPr lang="en-US" altLang="zh-CN" dirty="0"/>
              <a:t>suffers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inconsistency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reconstructed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differ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obviously.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DDIM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DDIM</a:t>
            </a:r>
            <a:r>
              <a:rPr lang="zh-CN" altLang="en-US" dirty="0"/>
              <a:t> </a:t>
            </a:r>
            <a:r>
              <a:rPr lang="en-US" altLang="zh-CN" dirty="0"/>
              <a:t>inversion</a:t>
            </a:r>
            <a:r>
              <a:rPr lang="zh-CN" altLang="en-US" dirty="0"/>
              <a:t> </a:t>
            </a:r>
            <a:r>
              <a:rPr lang="en-US" altLang="zh-CN" dirty="0"/>
              <a:t>uses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relation</a:t>
            </a:r>
            <a:r>
              <a:rPr lang="zh-CN" altLang="en-US" dirty="0"/>
              <a:t> </a:t>
            </a:r>
            <a:r>
              <a:rPr lang="en-US" altLang="zh-CN" dirty="0"/>
              <a:t>(The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red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F0"/>
                </a:solidFill>
              </a:rPr>
              <a:t>blue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3).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relation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inversion,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implicit</a:t>
            </a:r>
            <a:r>
              <a:rPr lang="zh-CN" altLang="en-US" dirty="0"/>
              <a:t> </a:t>
            </a:r>
            <a:r>
              <a:rPr lang="en-US" altLang="zh-CN" dirty="0"/>
              <a:t>formulation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directions.</a:t>
            </a:r>
            <a:endParaRPr dirty="0"/>
          </a:p>
        </p:txBody>
      </p:sp>
      <p:sp>
        <p:nvSpPr>
          <p:cNvPr id="37" name="TextBox 43"/>
          <p:cNvSpPr txBox="1"/>
          <p:nvPr/>
        </p:nvSpPr>
        <p:spPr>
          <a:xfrm>
            <a:off x="11755537" y="9087320"/>
            <a:ext cx="10408278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Coefficients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BELM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LTE</a:t>
            </a:r>
            <a:r>
              <a:rPr lang="zh-CN" altLang="en-US" dirty="0"/>
              <a:t> </a:t>
            </a:r>
            <a:r>
              <a:rPr lang="en-US" altLang="zh-CN" dirty="0"/>
              <a:t>minimization</a:t>
            </a:r>
            <a:endParaRPr dirty="0"/>
          </a:p>
        </p:txBody>
      </p:sp>
      <p:sp>
        <p:nvSpPr>
          <p:cNvPr id="42" name="TextBox 51"/>
          <p:cNvSpPr txBox="1"/>
          <p:nvPr/>
        </p:nvSpPr>
        <p:spPr>
          <a:xfrm>
            <a:off x="22982466" y="3455996"/>
            <a:ext cx="9029701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Experiments</a:t>
            </a:r>
            <a:endParaRPr dirty="0"/>
          </a:p>
        </p:txBody>
      </p:sp>
      <p:sp>
        <p:nvSpPr>
          <p:cNvPr id="49" name="TextBox 61"/>
          <p:cNvSpPr txBox="1"/>
          <p:nvPr/>
        </p:nvSpPr>
        <p:spPr>
          <a:xfrm>
            <a:off x="22779875" y="20381991"/>
            <a:ext cx="9411908" cy="1407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sz="1800" dirty="0"/>
              <a:t>References </a:t>
            </a:r>
            <a:r>
              <a:rPr lang="en-US" altLang="zh-CN" sz="1800" dirty="0"/>
              <a:t>:</a:t>
            </a:r>
          </a:p>
          <a:p>
            <a:pPr>
              <a:lnSpc>
                <a:spcPct val="120000"/>
              </a:lnSpc>
              <a:spcBef>
                <a:spcPts val="6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Mokady, Ron, et al. </a:t>
            </a:r>
            <a:r>
              <a:rPr dirty="0"/>
              <a:t>(20</a:t>
            </a:r>
            <a:r>
              <a:rPr lang="en-US" altLang="zh-CN" dirty="0"/>
              <a:t>2</a:t>
            </a:r>
            <a:r>
              <a:rPr dirty="0"/>
              <a:t>3). </a:t>
            </a:r>
            <a:r>
              <a:rPr lang="en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Null-text inversion for editing real images using guided diffusion models.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677B8C"/>
                </a:solidFill>
              </a:rPr>
              <a:t>CVPR</a:t>
            </a:r>
            <a:r>
              <a:rPr lang="zh-CN" altLang="en-US" dirty="0">
                <a:solidFill>
                  <a:srgbClr val="677B8C"/>
                </a:solidFill>
              </a:rPr>
              <a:t> </a:t>
            </a:r>
            <a:r>
              <a:rPr lang="en-US" altLang="zh-CN" dirty="0">
                <a:solidFill>
                  <a:srgbClr val="677B8C"/>
                </a:solidFill>
              </a:rPr>
              <a:t>2023</a:t>
            </a:r>
          </a:p>
          <a:p>
            <a:pPr>
              <a:lnSpc>
                <a:spcPct val="120000"/>
              </a:lnSpc>
              <a:spcBef>
                <a:spcPts val="6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[2]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Wallace, B., Gokul, A., &amp; Naik, N. (2023). Edict: Exact diffusion inversion via coupled transformations.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677B8C"/>
                </a:solidFill>
              </a:rPr>
              <a:t>CVPR</a:t>
            </a:r>
            <a:r>
              <a:rPr lang="zh-CN" altLang="en-US" dirty="0">
                <a:solidFill>
                  <a:srgbClr val="677B8C"/>
                </a:solidFill>
              </a:rPr>
              <a:t> </a:t>
            </a:r>
            <a:r>
              <a:rPr lang="en-US" altLang="zh-CN" dirty="0">
                <a:solidFill>
                  <a:srgbClr val="677B8C"/>
                </a:solidFill>
              </a:rPr>
              <a:t>2023</a:t>
            </a:r>
          </a:p>
          <a:p>
            <a:pPr>
              <a:lnSpc>
                <a:spcPct val="120000"/>
              </a:lnSpc>
              <a:spcBef>
                <a:spcPts val="6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dirty="0">
                <a:solidFill>
                  <a:schemeClr val="tx1"/>
                </a:solidFill>
              </a:rPr>
              <a:t>[3]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 G, Lewis J P, Kleijn W B. Exact diffusion inversion via bidirectional integration approximation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solidFill>
                  <a:srgbClr val="677B8C"/>
                </a:solidFill>
                <a:effectLst/>
                <a:latin typeface="Arial" panose="020B0604020202020204" pitchFamily="34" charset="0"/>
              </a:rPr>
              <a:t>E</a:t>
            </a:r>
            <a:r>
              <a:rPr lang="en-US" altLang="zh-CN" dirty="0">
                <a:solidFill>
                  <a:srgbClr val="677B8C"/>
                </a:solidFill>
                <a:latin typeface="Arial" panose="020B0604020202020204" pitchFamily="34" charset="0"/>
              </a:rPr>
              <a:t>CCV</a:t>
            </a:r>
            <a:r>
              <a:rPr lang="zh-CN" altLang="en-US" dirty="0">
                <a:solidFill>
                  <a:srgbClr val="677B8C"/>
                </a:solidFill>
              </a:rPr>
              <a:t> </a:t>
            </a:r>
            <a:r>
              <a:rPr lang="en-US" altLang="zh-CN" dirty="0">
                <a:solidFill>
                  <a:srgbClr val="677B8C"/>
                </a:solidFill>
              </a:rPr>
              <a:t>2024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0" name="TextBox 37"/>
          <p:cNvSpPr txBox="1"/>
          <p:nvPr/>
        </p:nvSpPr>
        <p:spPr>
          <a:xfrm>
            <a:off x="8535704" y="2209187"/>
            <a:ext cx="14568666" cy="44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rPr lang="en" dirty="0"/>
              <a:t>Fangyikang Wang</a:t>
            </a:r>
            <a:r>
              <a:rPr lang="en-US" altLang="zh-CN" baseline="30000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Hubery Yin</a:t>
            </a:r>
            <a:r>
              <a:rPr lang="en-US" altLang="zh-CN" baseline="30000" dirty="0"/>
              <a:t>2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Yuejiang Dong</a:t>
            </a:r>
            <a:r>
              <a:rPr lang="en-US" altLang="zh-CN" baseline="30000" dirty="0"/>
              <a:t>3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Huminhao Zhu</a:t>
            </a:r>
            <a:r>
              <a:rPr lang="en-US" altLang="zh-CN" baseline="30000" dirty="0"/>
              <a:t>1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dirty="0"/>
              <a:t>Chao Zhang</a:t>
            </a:r>
            <a:r>
              <a:rPr lang="en-US" altLang="zh-CN" baseline="30000" dirty="0"/>
              <a:t>1†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Hanbin Zhao</a:t>
            </a:r>
            <a:r>
              <a:rPr lang="en-US" altLang="zh-CN" baseline="30000" dirty="0"/>
              <a:t>1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Hui Qian</a:t>
            </a:r>
            <a:r>
              <a:rPr lang="en-US" altLang="zh-CN" baseline="30000" dirty="0"/>
              <a:t>1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Chen Li</a:t>
            </a:r>
            <a:r>
              <a:rPr lang="en-US" altLang="zh-CN" baseline="30000" dirty="0"/>
              <a:t>2</a:t>
            </a:r>
            <a:endParaRPr lang="en" dirty="0"/>
          </a:p>
        </p:txBody>
      </p:sp>
      <p:pic>
        <p:nvPicPr>
          <p:cNvPr id="54" name="neurips_logo.pdf" descr="neurips_logo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063" y="339771"/>
            <a:ext cx="6193737" cy="278718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37">
            <a:extLst>
              <a:ext uri="{FF2B5EF4-FFF2-40B4-BE49-F238E27FC236}">
                <a16:creationId xmlns:a16="http://schemas.microsoft.com/office/drawing/2014/main" id="{65546AD9-5360-2562-6A17-F3E42A93D42F}"/>
              </a:ext>
            </a:extLst>
          </p:cNvPr>
          <p:cNvSpPr txBox="1"/>
          <p:nvPr/>
        </p:nvSpPr>
        <p:spPr>
          <a:xfrm>
            <a:off x="10897877" y="2606130"/>
            <a:ext cx="8284061" cy="44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baseline="30000" dirty="0"/>
              <a:t>1</a:t>
            </a:r>
            <a:r>
              <a:rPr lang="zh-CN" altLang="en-US" baseline="30000" dirty="0"/>
              <a:t> </a:t>
            </a:r>
            <a:r>
              <a:rPr lang="en-US" altLang="zh-CN" dirty="0"/>
              <a:t>Zhejiang University,</a:t>
            </a:r>
            <a:r>
              <a:rPr lang="zh-CN" altLang="en-US" dirty="0"/>
              <a:t> </a:t>
            </a:r>
            <a:r>
              <a:rPr lang="en-US" altLang="zh-CN" baseline="30000" dirty="0"/>
              <a:t>2</a:t>
            </a:r>
            <a:r>
              <a:rPr lang="zh-CN" altLang="en-US" baseline="30000" dirty="0"/>
              <a:t> </a:t>
            </a:r>
            <a:r>
              <a:rPr lang="en-US" altLang="zh-CN" dirty="0"/>
              <a:t>WeChat, Tencent Inc.,</a:t>
            </a:r>
            <a:r>
              <a:rPr lang="zh-CN" altLang="en-US" dirty="0"/>
              <a:t> </a:t>
            </a:r>
            <a:r>
              <a:rPr lang="en-US" altLang="zh-CN" baseline="30000" dirty="0"/>
              <a:t> 3</a:t>
            </a:r>
            <a:r>
              <a:rPr lang="zh-CN" altLang="en-US" baseline="30000" dirty="0"/>
              <a:t> </a:t>
            </a:r>
            <a:r>
              <a:rPr lang="en-US" altLang="zh-CN" dirty="0"/>
              <a:t>Tsinghua University</a:t>
            </a:r>
            <a:endParaRPr lang="en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9C838AD-3F74-05D3-1705-3CC9A14FC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2933" y="745651"/>
            <a:ext cx="1571829" cy="157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浙江大学校标">
            <a:extLst>
              <a:ext uri="{FF2B5EF4-FFF2-40B4-BE49-F238E27FC236}">
                <a16:creationId xmlns:a16="http://schemas.microsoft.com/office/drawing/2014/main" id="{4343D733-F6A2-58E3-9476-F13B99FDF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3082" y="699555"/>
            <a:ext cx="1664020" cy="166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Wechat Logo SVG Vector Icon">
            <a:extLst>
              <a:ext uri="{FF2B5EF4-FFF2-40B4-BE49-F238E27FC236}">
                <a16:creationId xmlns:a16="http://schemas.microsoft.com/office/drawing/2014/main" id="{68E0A836-5DBA-1B89-FED4-614BA0A022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306800" y="1082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10" descr="Wechat Logo SVG Vector Icon">
            <a:extLst>
              <a:ext uri="{FF2B5EF4-FFF2-40B4-BE49-F238E27FC236}">
                <a16:creationId xmlns:a16="http://schemas.microsoft.com/office/drawing/2014/main" id="{E067D4CD-DA71-2D81-435D-99C87D8F8E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459200" y="10972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94970A37-EA8C-AB51-76A9-F5A7D73F3E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026229" y="876189"/>
            <a:ext cx="1318628" cy="13186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33D698-7944-A7D5-B5AA-415175F6D8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3193" y="8484144"/>
            <a:ext cx="4099606" cy="20498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33581B-BCA2-5E2D-4A50-BECEF3C27D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8399" y="10529443"/>
            <a:ext cx="3927111" cy="207738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A8A0815-143B-7802-E650-8D4458C4C217}"/>
              </a:ext>
            </a:extLst>
          </p:cNvPr>
          <p:cNvSpPr/>
          <p:nvPr/>
        </p:nvSpPr>
        <p:spPr>
          <a:xfrm>
            <a:off x="0" y="3183207"/>
            <a:ext cx="32918400" cy="149273"/>
          </a:xfrm>
          <a:prstGeom prst="rect">
            <a:avLst/>
          </a:prstGeom>
          <a:solidFill>
            <a:srgbClr val="F6F0F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0C5C19E-A9CF-8665-D34F-E09B904F0E28}"/>
              </a:ext>
            </a:extLst>
          </p:cNvPr>
          <p:cNvSpPr/>
          <p:nvPr/>
        </p:nvSpPr>
        <p:spPr>
          <a:xfrm>
            <a:off x="11299762" y="3332480"/>
            <a:ext cx="144650" cy="18634324"/>
          </a:xfrm>
          <a:prstGeom prst="rect">
            <a:avLst/>
          </a:prstGeom>
          <a:solidFill>
            <a:srgbClr val="F6F0F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TextBox 54">
            <a:extLst>
              <a:ext uri="{FF2B5EF4-FFF2-40B4-BE49-F238E27FC236}">
                <a16:creationId xmlns:a16="http://schemas.microsoft.com/office/drawing/2014/main" id="{D33295FA-F5F7-89B9-125F-E5AEC637CF0C}"/>
              </a:ext>
            </a:extLst>
          </p:cNvPr>
          <p:cNvSpPr txBox="1"/>
          <p:nvPr/>
        </p:nvSpPr>
        <p:spPr>
          <a:xfrm>
            <a:off x="6288152" y="7105692"/>
            <a:ext cx="2247552" cy="69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3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inconsistency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DDIM</a:t>
            </a:r>
            <a:r>
              <a:rPr lang="zh-CN" altLang="en-US" dirty="0"/>
              <a:t> </a:t>
            </a:r>
            <a:r>
              <a:rPr lang="en-US" altLang="zh-CN" dirty="0"/>
              <a:t>inversion,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illustrated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[1].</a:t>
            </a:r>
            <a:r>
              <a:rPr lang="zh-CN" altLang="en-US" dirty="0"/>
              <a:t> </a:t>
            </a:r>
            <a:endParaRPr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7712CC4-9577-1BC9-8F1A-1472045D1E72}"/>
              </a:ext>
            </a:extLst>
          </p:cNvPr>
          <p:cNvSpPr/>
          <p:nvPr/>
        </p:nvSpPr>
        <p:spPr>
          <a:xfrm>
            <a:off x="22604074" y="3311276"/>
            <a:ext cx="144650" cy="18634324"/>
          </a:xfrm>
          <a:prstGeom prst="rect">
            <a:avLst/>
          </a:prstGeom>
          <a:solidFill>
            <a:srgbClr val="F6F0F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" name="TextBox 38">
            <a:extLst>
              <a:ext uri="{FF2B5EF4-FFF2-40B4-BE49-F238E27FC236}">
                <a16:creationId xmlns:a16="http://schemas.microsoft.com/office/drawing/2014/main" id="{04E1FDE4-763B-B228-8525-98B7859F06BB}"/>
              </a:ext>
            </a:extLst>
          </p:cNvPr>
          <p:cNvSpPr txBox="1"/>
          <p:nvPr/>
        </p:nvSpPr>
        <p:spPr>
          <a:xfrm>
            <a:off x="355761" y="13853411"/>
            <a:ext cx="1114093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BELM</a:t>
            </a:r>
            <a:r>
              <a:rPr lang="zh-CN" altLang="en-US" dirty="0"/>
              <a:t> </a:t>
            </a:r>
            <a:r>
              <a:rPr lang="en-US" altLang="zh-CN" dirty="0"/>
              <a:t>framework: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relation</a:t>
            </a:r>
            <a:r>
              <a:rPr lang="zh-CN" altLang="en-US" dirty="0"/>
              <a:t> </a:t>
            </a:r>
            <a:r>
              <a:rPr lang="en-US" altLang="zh-CN" dirty="0"/>
              <a:t>explicit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directions</a:t>
            </a:r>
            <a:endParaRPr dirty="0"/>
          </a:p>
        </p:txBody>
      </p:sp>
      <p:sp>
        <p:nvSpPr>
          <p:cNvPr id="17" name="TextBox 54">
            <a:extLst>
              <a:ext uri="{FF2B5EF4-FFF2-40B4-BE49-F238E27FC236}">
                <a16:creationId xmlns:a16="http://schemas.microsoft.com/office/drawing/2014/main" id="{732A8EB1-25E1-AC0C-C564-7558CE280372}"/>
              </a:ext>
            </a:extLst>
          </p:cNvPr>
          <p:cNvSpPr txBox="1"/>
          <p:nvPr/>
        </p:nvSpPr>
        <p:spPr>
          <a:xfrm>
            <a:off x="334063" y="13054454"/>
            <a:ext cx="5592166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3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scheme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DDIM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inversion.</a:t>
            </a:r>
            <a:r>
              <a:rPr lang="zh-CN" altLang="en-US" dirty="0"/>
              <a:t> </a:t>
            </a:r>
            <a:r>
              <a:rPr lang="en-US" altLang="zh-CN" dirty="0"/>
              <a:t>DDIM</a:t>
            </a:r>
            <a:r>
              <a:rPr lang="zh-CN" altLang="en-US" dirty="0"/>
              <a:t> </a:t>
            </a:r>
            <a:r>
              <a:rPr lang="en-US" altLang="zh-CN" dirty="0"/>
              <a:t>updates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blue</a:t>
            </a:r>
            <a:r>
              <a:rPr lang="zh-CN" altLang="en-US" dirty="0"/>
              <a:t> </a:t>
            </a:r>
            <a:r>
              <a:rPr lang="en-US" altLang="zh-CN" dirty="0"/>
              <a:t>relation.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DDIM</a:t>
            </a:r>
            <a:r>
              <a:rPr lang="zh-CN" altLang="en-US" dirty="0"/>
              <a:t> </a:t>
            </a:r>
            <a:r>
              <a:rPr lang="en-US" altLang="zh-CN" dirty="0"/>
              <a:t>updates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red</a:t>
            </a:r>
            <a:r>
              <a:rPr lang="zh-CN" altLang="en-US" dirty="0"/>
              <a:t> </a:t>
            </a:r>
            <a:r>
              <a:rPr lang="en-US" altLang="zh-CN" dirty="0"/>
              <a:t>relation.</a:t>
            </a:r>
            <a:endParaRPr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848DFE9-187E-9609-361C-5586F8830E96}"/>
              </a:ext>
            </a:extLst>
          </p:cNvPr>
          <p:cNvGrpSpPr/>
          <p:nvPr/>
        </p:nvGrpSpPr>
        <p:grpSpPr>
          <a:xfrm>
            <a:off x="22939663" y="11943252"/>
            <a:ext cx="9064534" cy="3818113"/>
            <a:chOff x="22759328" y="16246879"/>
            <a:chExt cx="9064534" cy="3818113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0C98969-2D99-9380-7367-FE252E457B7E}"/>
                </a:ext>
              </a:extLst>
            </p:cNvPr>
            <p:cNvGrpSpPr/>
            <p:nvPr/>
          </p:nvGrpSpPr>
          <p:grpSpPr>
            <a:xfrm>
              <a:off x="22924035" y="16746295"/>
              <a:ext cx="8852303" cy="3318697"/>
              <a:chOff x="23029961" y="16746295"/>
              <a:chExt cx="8852303" cy="3318697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1AC5D8E8-0E34-8F85-CB29-FD4CC41DA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406259" y="16746295"/>
                <a:ext cx="6036661" cy="2767962"/>
              </a:xfrm>
              <a:prstGeom prst="rect">
                <a:avLst/>
              </a:prstGeom>
            </p:spPr>
          </p:pic>
          <p:sp>
            <p:nvSpPr>
              <p:cNvPr id="19" name="TextBox 54">
                <a:extLst>
                  <a:ext uri="{FF2B5EF4-FFF2-40B4-BE49-F238E27FC236}">
                    <a16:creationId xmlns:a16="http://schemas.microsoft.com/office/drawing/2014/main" id="{558DF17D-3539-619A-5B32-53DB076FC538}"/>
                  </a:ext>
                </a:extLst>
              </p:cNvPr>
              <p:cNvSpPr txBox="1"/>
              <p:nvPr/>
            </p:nvSpPr>
            <p:spPr>
              <a:xfrm>
                <a:off x="23029961" y="19572549"/>
                <a:ext cx="8852303" cy="49244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 algn="ctr">
                  <a:defRPr sz="13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altLang="zh-CN" dirty="0"/>
                  <a:t>Figure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5.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Comparison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different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samplers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image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editing.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DDIM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would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inconsistency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(red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part).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EDICT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BDIA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low-quality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region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(yellow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part).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Our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O-BELM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 offers both consistency and good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generative</a:t>
                </a:r>
                <a:r>
                  <a:rPr lang="en" altLang="zh-CN" dirty="0"/>
                  <a:t> quality.</a:t>
                </a:r>
                <a:endParaRPr dirty="0"/>
              </a:p>
            </p:txBody>
          </p:sp>
        </p:grpSp>
        <p:sp>
          <p:nvSpPr>
            <p:cNvPr id="22" name="TextBox 42">
              <a:extLst>
                <a:ext uri="{FF2B5EF4-FFF2-40B4-BE49-F238E27FC236}">
                  <a16:creationId xmlns:a16="http://schemas.microsoft.com/office/drawing/2014/main" id="{BFBFD8D9-D07D-6BFC-9BAB-872A6283024B}"/>
                </a:ext>
              </a:extLst>
            </p:cNvPr>
            <p:cNvSpPr txBox="1"/>
            <p:nvPr/>
          </p:nvSpPr>
          <p:spPr>
            <a:xfrm>
              <a:off x="22759328" y="16246879"/>
              <a:ext cx="9064534" cy="4444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/>
            <a:p>
              <a:pPr marL="342900" indent="-342900">
                <a:lnSpc>
                  <a:spcPct val="120000"/>
                </a:lnSpc>
                <a:buSzPct val="100000"/>
                <a:buFont typeface="Arial"/>
                <a:buChar char="•"/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altLang="zh-CN" dirty="0"/>
                <a:t>Downstream</a:t>
              </a:r>
              <a:r>
                <a:rPr lang="zh-CN" altLang="en-US" dirty="0"/>
                <a:t> </a:t>
              </a:r>
              <a:r>
                <a:rPr lang="en-US" altLang="zh-CN" dirty="0"/>
                <a:t>tasks:</a:t>
              </a:r>
              <a:r>
                <a:rPr lang="zh-CN" altLang="en-US" dirty="0"/>
                <a:t> </a:t>
              </a:r>
              <a:r>
                <a:rPr lang="en-US" altLang="zh-CN" dirty="0"/>
                <a:t>Image</a:t>
              </a:r>
              <a:r>
                <a:rPr lang="zh-CN" altLang="en-US" dirty="0"/>
                <a:t> </a:t>
              </a:r>
              <a:r>
                <a:rPr lang="en-US" altLang="zh-CN" dirty="0"/>
                <a:t>editing</a:t>
              </a:r>
              <a:endParaRPr dirty="0"/>
            </a:p>
          </p:txBody>
        </p:sp>
      </p:grpSp>
      <p:sp>
        <p:nvSpPr>
          <p:cNvPr id="24" name="TextBox 54">
            <a:extLst>
              <a:ext uri="{FF2B5EF4-FFF2-40B4-BE49-F238E27FC236}">
                <a16:creationId xmlns:a16="http://schemas.microsoft.com/office/drawing/2014/main" id="{0319E8C6-2C6A-5B55-FAF0-A5B75CB810BC}"/>
              </a:ext>
            </a:extLst>
          </p:cNvPr>
          <p:cNvSpPr txBox="1"/>
          <p:nvPr/>
        </p:nvSpPr>
        <p:spPr>
          <a:xfrm>
            <a:off x="6498916" y="12796726"/>
            <a:ext cx="4073576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3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reconstructed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DDIM</a:t>
            </a:r>
            <a:r>
              <a:rPr lang="zh-CN" altLang="en-US" dirty="0"/>
              <a:t> </a:t>
            </a:r>
            <a:r>
              <a:rPr lang="en-US" altLang="zh-CN" dirty="0"/>
              <a:t>inversion.</a:t>
            </a:r>
            <a:r>
              <a:rPr lang="zh-CN" altLang="en-US" dirty="0"/>
              <a:t> </a:t>
            </a:r>
            <a:r>
              <a:rPr lang="en-US" altLang="zh-CN" dirty="0"/>
              <a:t>Inconsistency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outlined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red</a:t>
            </a:r>
            <a:r>
              <a:rPr lang="zh-CN" altLang="en-US" dirty="0"/>
              <a:t> </a:t>
            </a:r>
            <a:r>
              <a:rPr lang="en-US" altLang="zh-CN" dirty="0"/>
              <a:t>rectangles.</a:t>
            </a:r>
            <a:endParaRPr dirty="0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6ECDED9-A7BF-32FA-22ED-0FA404ECD29F}"/>
              </a:ext>
            </a:extLst>
          </p:cNvPr>
          <p:cNvGrpSpPr/>
          <p:nvPr/>
        </p:nvGrpSpPr>
        <p:grpSpPr>
          <a:xfrm>
            <a:off x="22939663" y="8379111"/>
            <a:ext cx="9064534" cy="3711859"/>
            <a:chOff x="22992544" y="11661029"/>
            <a:chExt cx="9064534" cy="371185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1148924-26EE-B9CE-0C97-958EB6D53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773675" y="12068156"/>
              <a:ext cx="7791543" cy="3304732"/>
            </a:xfrm>
            <a:prstGeom prst="rect">
              <a:avLst/>
            </a:prstGeom>
          </p:spPr>
        </p:pic>
        <p:sp>
          <p:nvSpPr>
            <p:cNvPr id="26" name="TextBox 42">
              <a:extLst>
                <a:ext uri="{FF2B5EF4-FFF2-40B4-BE49-F238E27FC236}">
                  <a16:creationId xmlns:a16="http://schemas.microsoft.com/office/drawing/2014/main" id="{334FE173-B61F-EA83-D85D-EA498FD74AF3}"/>
                </a:ext>
              </a:extLst>
            </p:cNvPr>
            <p:cNvSpPr txBox="1"/>
            <p:nvPr/>
          </p:nvSpPr>
          <p:spPr>
            <a:xfrm>
              <a:off x="22992544" y="11661029"/>
              <a:ext cx="9064534" cy="4444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/>
            <a:p>
              <a:pPr marL="342900" indent="-342900">
                <a:lnSpc>
                  <a:spcPct val="120000"/>
                </a:lnSpc>
                <a:buSzPct val="100000"/>
                <a:buFont typeface="Arial"/>
                <a:buChar char="•"/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altLang="zh-CN" dirty="0"/>
                <a:t>O-BELM</a:t>
              </a:r>
              <a:r>
                <a:rPr lang="zh-CN" altLang="en-US" dirty="0"/>
                <a:t> </a:t>
              </a:r>
              <a:r>
                <a:rPr lang="en-US" altLang="zh-CN" dirty="0"/>
                <a:t>sampler</a:t>
              </a:r>
              <a:r>
                <a:rPr lang="zh-CN" altLang="en-US" dirty="0"/>
                <a:t> </a:t>
              </a:r>
              <a:r>
                <a:rPr lang="en-US" altLang="zh-CN" dirty="0"/>
                <a:t>have</a:t>
              </a:r>
              <a:r>
                <a:rPr lang="zh-CN" altLang="en-US" dirty="0"/>
                <a:t> </a:t>
              </a:r>
              <a:r>
                <a:rPr lang="en-US" altLang="zh-CN" dirty="0"/>
                <a:t>better</a:t>
              </a:r>
              <a:r>
                <a:rPr lang="zh-CN" altLang="en-US" dirty="0"/>
                <a:t> </a:t>
              </a:r>
              <a:r>
                <a:rPr lang="en-US" altLang="zh-CN" dirty="0"/>
                <a:t>generation</a:t>
              </a:r>
              <a:r>
                <a:rPr lang="zh-CN" altLang="en-US" dirty="0"/>
                <a:t> </a:t>
              </a:r>
              <a:r>
                <a:rPr lang="en-US" altLang="zh-CN" dirty="0"/>
                <a:t>quality</a:t>
              </a:r>
              <a:endParaRPr dirty="0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30AA141-DCBD-863B-04E1-614965010E6E}"/>
              </a:ext>
            </a:extLst>
          </p:cNvPr>
          <p:cNvGrpSpPr/>
          <p:nvPr/>
        </p:nvGrpSpPr>
        <p:grpSpPr>
          <a:xfrm>
            <a:off x="22939662" y="4037683"/>
            <a:ext cx="9678440" cy="4376967"/>
            <a:chOff x="22371797" y="6409670"/>
            <a:chExt cx="9678440" cy="4376967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D70AE506-A98F-47D5-832A-9B4ADA5BB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679044" y="6854151"/>
              <a:ext cx="6736366" cy="3932486"/>
            </a:xfrm>
            <a:prstGeom prst="rect">
              <a:avLst/>
            </a:prstGeom>
          </p:spPr>
        </p:pic>
        <p:sp>
          <p:nvSpPr>
            <p:cNvPr id="56" name="TextBox 42">
              <a:extLst>
                <a:ext uri="{FF2B5EF4-FFF2-40B4-BE49-F238E27FC236}">
                  <a16:creationId xmlns:a16="http://schemas.microsoft.com/office/drawing/2014/main" id="{6247679F-56C8-63AF-0E32-0902880BB7E0}"/>
                </a:ext>
              </a:extLst>
            </p:cNvPr>
            <p:cNvSpPr txBox="1"/>
            <p:nvPr/>
          </p:nvSpPr>
          <p:spPr>
            <a:xfrm>
              <a:off x="22371797" y="6409670"/>
              <a:ext cx="9678440" cy="4444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342900" indent="-342900">
                <a:lnSpc>
                  <a:spcPct val="120000"/>
                </a:lnSpc>
                <a:buSzPct val="100000"/>
                <a:buFont typeface="Arial"/>
                <a:buChar char="•"/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altLang="zh-CN" dirty="0"/>
                <a:t>BELM</a:t>
              </a:r>
              <a:r>
                <a:rPr lang="zh-CN" altLang="en-US" dirty="0"/>
                <a:t> </a:t>
              </a:r>
              <a:r>
                <a:rPr lang="en-US" altLang="zh-CN" dirty="0"/>
                <a:t>samplers</a:t>
              </a:r>
              <a:r>
                <a:rPr lang="zh-CN" altLang="en-US" dirty="0"/>
                <a:t> </a:t>
              </a:r>
              <a:r>
                <a:rPr lang="en-US" altLang="zh-CN" dirty="0"/>
                <a:t>(include</a:t>
              </a:r>
              <a:r>
                <a:rPr lang="zh-CN" altLang="en-US" dirty="0"/>
                <a:t> </a:t>
              </a:r>
              <a:r>
                <a:rPr lang="en-US" altLang="zh-CN" dirty="0"/>
                <a:t>O-BELM,</a:t>
              </a:r>
              <a:r>
                <a:rPr lang="zh-CN" altLang="en-US" dirty="0"/>
                <a:t> </a:t>
              </a:r>
              <a:r>
                <a:rPr lang="en-US" altLang="zh-CN" dirty="0"/>
                <a:t>EDICT,</a:t>
              </a:r>
              <a:r>
                <a:rPr lang="zh-CN" altLang="en-US" dirty="0"/>
                <a:t> </a:t>
              </a:r>
              <a:r>
                <a:rPr lang="en-US" altLang="zh-CN" dirty="0"/>
                <a:t>BDIA)</a:t>
              </a:r>
              <a:r>
                <a:rPr lang="zh-CN" altLang="en-US" dirty="0"/>
                <a:t> </a:t>
              </a:r>
              <a:r>
                <a:rPr lang="en-US" altLang="zh-CN" dirty="0"/>
                <a:t>both</a:t>
              </a:r>
              <a:r>
                <a:rPr lang="zh-CN" altLang="en-US" dirty="0"/>
                <a:t> </a:t>
              </a:r>
              <a:r>
                <a:rPr lang="en-US" altLang="zh-CN" dirty="0"/>
                <a:t>achieve</a:t>
              </a:r>
              <a:r>
                <a:rPr lang="zh-CN" altLang="en-US" dirty="0"/>
                <a:t> </a:t>
              </a:r>
              <a:r>
                <a:rPr lang="en-US" altLang="zh-CN" dirty="0"/>
                <a:t>exact</a:t>
              </a:r>
              <a:r>
                <a:rPr lang="zh-CN" altLang="en-US" dirty="0"/>
                <a:t> </a:t>
              </a:r>
              <a:r>
                <a:rPr lang="en-US" altLang="zh-CN" dirty="0"/>
                <a:t>inversion</a:t>
              </a:r>
              <a:endParaRPr dirty="0"/>
            </a:p>
          </p:txBody>
        </p:sp>
      </p:grpSp>
      <p:pic>
        <p:nvPicPr>
          <p:cNvPr id="59" name="图片 58">
            <a:extLst>
              <a:ext uri="{FF2B5EF4-FFF2-40B4-BE49-F238E27FC236}">
                <a16:creationId xmlns:a16="http://schemas.microsoft.com/office/drawing/2014/main" id="{CA3C1E4B-C0D5-EE43-BE76-146B8F6AD9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887432" y="15828570"/>
            <a:ext cx="7455320" cy="4350602"/>
          </a:xfrm>
          <a:prstGeom prst="rect">
            <a:avLst/>
          </a:prstGeom>
        </p:spPr>
      </p:pic>
      <p:sp>
        <p:nvSpPr>
          <p:cNvPr id="60" name="TextBox 54">
            <a:extLst>
              <a:ext uri="{FF2B5EF4-FFF2-40B4-BE49-F238E27FC236}">
                <a16:creationId xmlns:a16="http://schemas.microsoft.com/office/drawing/2014/main" id="{010EF485-A810-973E-8D72-85B10632C2DB}"/>
              </a:ext>
            </a:extLst>
          </p:cNvPr>
          <p:cNvSpPr txBox="1"/>
          <p:nvPr/>
        </p:nvSpPr>
        <p:spPr>
          <a:xfrm>
            <a:off x="22939661" y="20235797"/>
            <a:ext cx="9644675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3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6.</a:t>
            </a:r>
            <a:r>
              <a:rPr lang="zh-CN" altLang="en-US" dirty="0"/>
              <a:t> </a:t>
            </a:r>
            <a:r>
              <a:rPr lang="en" altLang="zh-CN" dirty="0"/>
              <a:t>Examples of editing results using O-BELM on both synthesized and real images.</a:t>
            </a:r>
            <a:endParaRPr dirty="0"/>
          </a:p>
        </p:txBody>
      </p:sp>
      <p:sp>
        <p:nvSpPr>
          <p:cNvPr id="61" name="TextBox 43">
            <a:extLst>
              <a:ext uri="{FF2B5EF4-FFF2-40B4-BE49-F238E27FC236}">
                <a16:creationId xmlns:a16="http://schemas.microsoft.com/office/drawing/2014/main" id="{135FA325-237A-8511-BAC3-E3AC348A79C1}"/>
              </a:ext>
            </a:extLst>
          </p:cNvPr>
          <p:cNvSpPr txBox="1"/>
          <p:nvPr/>
        </p:nvSpPr>
        <p:spPr>
          <a:xfrm>
            <a:off x="11730512" y="17491637"/>
            <a:ext cx="9064533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Theoretical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dirty="0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F09F77B8-F78B-82B7-91FB-33FD565C653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88826" y="19367462"/>
            <a:ext cx="8638988" cy="2088714"/>
          </a:xfrm>
          <a:prstGeom prst="rect">
            <a:avLst/>
          </a:prstGeom>
        </p:spPr>
      </p:pic>
      <p:sp>
        <p:nvSpPr>
          <p:cNvPr id="63" name="TextBox 39">
            <a:extLst>
              <a:ext uri="{FF2B5EF4-FFF2-40B4-BE49-F238E27FC236}">
                <a16:creationId xmlns:a16="http://schemas.microsoft.com/office/drawing/2014/main" id="{BA693109-373E-C298-1A93-1C4A6B135EC5}"/>
              </a:ext>
            </a:extLst>
          </p:cNvPr>
          <p:cNvSpPr txBox="1"/>
          <p:nvPr/>
        </p:nvSpPr>
        <p:spPr>
          <a:xfrm>
            <a:off x="524385" y="14753723"/>
            <a:ext cx="4709326" cy="1220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insight: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b="1" dirty="0"/>
              <a:t>unitary</a:t>
            </a:r>
            <a:r>
              <a:rPr lang="zh-CN" altLang="en-US" b="1" dirty="0"/>
              <a:t> </a:t>
            </a:r>
            <a:r>
              <a:rPr lang="en-US" altLang="zh-CN" b="1" dirty="0"/>
              <a:t>relation</a:t>
            </a:r>
            <a:r>
              <a:rPr lang="zh-CN" altLang="en-US" b="1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inversion</a:t>
            </a:r>
            <a:r>
              <a:rPr lang="zh-CN" altLang="en-US" dirty="0"/>
              <a:t> </a:t>
            </a:r>
            <a:r>
              <a:rPr lang="en-US" altLang="zh-CN" dirty="0"/>
              <a:t>process,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green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4.</a:t>
            </a:r>
            <a:endParaRPr dirty="0"/>
          </a:p>
        </p:txBody>
      </p:sp>
      <p:sp>
        <p:nvSpPr>
          <p:cNvPr id="1025" name="TextBox 54">
            <a:extLst>
              <a:ext uri="{FF2B5EF4-FFF2-40B4-BE49-F238E27FC236}">
                <a16:creationId xmlns:a16="http://schemas.microsoft.com/office/drawing/2014/main" id="{FBACD334-BEDF-ABCB-D7DA-B46711850CC7}"/>
              </a:ext>
            </a:extLst>
          </p:cNvPr>
          <p:cNvSpPr txBox="1"/>
          <p:nvPr/>
        </p:nvSpPr>
        <p:spPr>
          <a:xfrm>
            <a:off x="5623204" y="16803168"/>
            <a:ext cx="5014329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3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scheme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BELM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inversion.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derived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unitary</a:t>
            </a:r>
            <a:r>
              <a:rPr lang="zh-CN" altLang="en-US" dirty="0"/>
              <a:t> </a:t>
            </a:r>
            <a:r>
              <a:rPr lang="en-US" altLang="zh-CN" dirty="0"/>
              <a:t>relation</a:t>
            </a:r>
            <a:r>
              <a:rPr lang="zh-CN" altLang="en-US" dirty="0"/>
              <a:t> </a:t>
            </a:r>
            <a:r>
              <a:rPr lang="en-US" altLang="zh-CN" dirty="0"/>
              <a:t>(represented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green</a:t>
            </a:r>
            <a:r>
              <a:rPr lang="zh-CN" altLang="en-US" dirty="0"/>
              <a:t> </a:t>
            </a:r>
            <a:r>
              <a:rPr lang="en-US" altLang="zh-CN" dirty="0"/>
              <a:t>line).</a:t>
            </a:r>
            <a:endParaRPr dirty="0"/>
          </a:p>
        </p:txBody>
      </p: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213621B0-C890-6E5E-A205-F6D5CB56E7A1}"/>
              </a:ext>
            </a:extLst>
          </p:cNvPr>
          <p:cNvGrpSpPr/>
          <p:nvPr/>
        </p:nvGrpSpPr>
        <p:grpSpPr>
          <a:xfrm>
            <a:off x="11574308" y="3834251"/>
            <a:ext cx="10404726" cy="963682"/>
            <a:chOff x="11574308" y="4589627"/>
            <a:chExt cx="10404726" cy="963682"/>
          </a:xfrm>
        </p:grpSpPr>
        <p:pic>
          <p:nvPicPr>
            <p:cNvPr id="1027" name="图片 1026">
              <a:extLst>
                <a:ext uri="{FF2B5EF4-FFF2-40B4-BE49-F238E27FC236}">
                  <a16:creationId xmlns:a16="http://schemas.microsoft.com/office/drawing/2014/main" id="{487879AA-682E-C471-DF69-662E3BC4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503978" y="4589627"/>
              <a:ext cx="7475056" cy="963682"/>
            </a:xfrm>
            <a:prstGeom prst="rect">
              <a:avLst/>
            </a:prstGeom>
          </p:spPr>
        </p:pic>
        <p:sp>
          <p:nvSpPr>
            <p:cNvPr id="1029" name="TextBox 44">
              <a:extLst>
                <a:ext uri="{FF2B5EF4-FFF2-40B4-BE49-F238E27FC236}">
                  <a16:creationId xmlns:a16="http://schemas.microsoft.com/office/drawing/2014/main" id="{9D120B2B-4296-E5F3-1B95-AA3F56C82A58}"/>
                </a:ext>
              </a:extLst>
            </p:cNvPr>
            <p:cNvSpPr txBox="1"/>
            <p:nvPr/>
          </p:nvSpPr>
          <p:spPr>
            <a:xfrm>
              <a:off x="11574308" y="4916151"/>
              <a:ext cx="3988678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zh-CN" sz="1800" dirty="0"/>
                <a:t>(k-step</a:t>
              </a:r>
              <a:r>
                <a:rPr lang="zh-CN" altLang="en-US" sz="1800" dirty="0"/>
                <a:t> </a:t>
              </a:r>
              <a:r>
                <a:rPr lang="en-US" altLang="zh-CN" sz="1800" dirty="0"/>
                <a:t>BELM</a:t>
              </a:r>
              <a:r>
                <a:rPr lang="zh-CN" altLang="en-US" sz="1800" dirty="0"/>
                <a:t> </a:t>
              </a:r>
              <a:r>
                <a:rPr lang="en-US" altLang="zh-CN" sz="1800" dirty="0"/>
                <a:t>sampler)</a:t>
              </a:r>
              <a:endParaRPr sz="1800" dirty="0"/>
            </a:p>
          </p:txBody>
        </p:sp>
      </p:grpSp>
      <p:sp>
        <p:nvSpPr>
          <p:cNvPr id="1032" name="TextBox 39">
            <a:extLst>
              <a:ext uri="{FF2B5EF4-FFF2-40B4-BE49-F238E27FC236}">
                <a16:creationId xmlns:a16="http://schemas.microsoft.com/office/drawing/2014/main" id="{B81A7C2A-7F3C-7A08-178A-305E3FEFD6A4}"/>
              </a:ext>
            </a:extLst>
          </p:cNvPr>
          <p:cNvSpPr txBox="1"/>
          <p:nvPr/>
        </p:nvSpPr>
        <p:spPr>
          <a:xfrm>
            <a:off x="416498" y="16110560"/>
            <a:ext cx="5258018" cy="1220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relation,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Initial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(IVP):</a:t>
            </a:r>
            <a:endParaRPr dirty="0"/>
          </a:p>
        </p:txBody>
      </p:sp>
      <p:pic>
        <p:nvPicPr>
          <p:cNvPr id="1034" name="图片 1033">
            <a:extLst>
              <a:ext uri="{FF2B5EF4-FFF2-40B4-BE49-F238E27FC236}">
                <a16:creationId xmlns:a16="http://schemas.microsoft.com/office/drawing/2014/main" id="{1975FB06-815C-2BD4-2340-6770F93A4D6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911" y="17701593"/>
            <a:ext cx="3386942" cy="645132"/>
          </a:xfrm>
          <a:prstGeom prst="rect">
            <a:avLst/>
          </a:prstGeom>
        </p:spPr>
      </p:pic>
      <p:sp>
        <p:nvSpPr>
          <p:cNvPr id="1035" name="TextBox 44">
            <a:extLst>
              <a:ext uri="{FF2B5EF4-FFF2-40B4-BE49-F238E27FC236}">
                <a16:creationId xmlns:a16="http://schemas.microsoft.com/office/drawing/2014/main" id="{8E15D681-F82D-8887-9858-6FB0E647D76E}"/>
              </a:ext>
            </a:extLst>
          </p:cNvPr>
          <p:cNvSpPr txBox="1"/>
          <p:nvPr/>
        </p:nvSpPr>
        <p:spPr>
          <a:xfrm>
            <a:off x="2028712" y="17800581"/>
            <a:ext cx="398867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1800" dirty="0"/>
              <a:t>(Diffusion</a:t>
            </a:r>
            <a:r>
              <a:rPr lang="zh-CN" altLang="en-US" sz="1800" dirty="0"/>
              <a:t> </a:t>
            </a:r>
            <a:r>
              <a:rPr lang="en-US" altLang="zh-CN" sz="1800" dirty="0"/>
              <a:t>sampling</a:t>
            </a:r>
            <a:r>
              <a:rPr lang="zh-CN" altLang="en-US" sz="1800" dirty="0"/>
              <a:t> </a:t>
            </a:r>
            <a:r>
              <a:rPr lang="en-US" altLang="zh-CN" sz="1800" dirty="0"/>
              <a:t>IVP)</a:t>
            </a:r>
            <a:endParaRPr sz="1800" dirty="0"/>
          </a:p>
        </p:txBody>
      </p:sp>
      <p:pic>
        <p:nvPicPr>
          <p:cNvPr id="1037" name="图片 1036">
            <a:extLst>
              <a:ext uri="{FF2B5EF4-FFF2-40B4-BE49-F238E27FC236}">
                <a16:creationId xmlns:a16="http://schemas.microsoft.com/office/drawing/2014/main" id="{102055D8-9BDF-24B7-C2BD-6F4B7A48A6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975224" y="5462674"/>
            <a:ext cx="6113031" cy="532879"/>
          </a:xfrm>
          <a:prstGeom prst="rect">
            <a:avLst/>
          </a:prstGeom>
        </p:spPr>
      </p:pic>
      <p:sp>
        <p:nvSpPr>
          <p:cNvPr id="1039" name="TextBox 44">
            <a:extLst>
              <a:ext uri="{FF2B5EF4-FFF2-40B4-BE49-F238E27FC236}">
                <a16:creationId xmlns:a16="http://schemas.microsoft.com/office/drawing/2014/main" id="{5928A337-D5F6-BA8E-C741-2F1A0CBDEF91}"/>
              </a:ext>
            </a:extLst>
          </p:cNvPr>
          <p:cNvSpPr txBox="1"/>
          <p:nvPr/>
        </p:nvSpPr>
        <p:spPr>
          <a:xfrm>
            <a:off x="12387015" y="5479919"/>
            <a:ext cx="271289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1800" dirty="0"/>
              <a:t>(2-step</a:t>
            </a:r>
            <a:r>
              <a:rPr lang="zh-CN" altLang="en-US" sz="1800" dirty="0"/>
              <a:t> </a:t>
            </a:r>
            <a:r>
              <a:rPr lang="en-US" altLang="zh-CN" sz="1800" dirty="0"/>
              <a:t>BELM</a:t>
            </a:r>
            <a:r>
              <a:rPr lang="zh-CN" altLang="en-US" sz="1800" dirty="0"/>
              <a:t> </a:t>
            </a:r>
            <a:r>
              <a:rPr lang="en-US" altLang="zh-CN" sz="1800" dirty="0"/>
              <a:t>sampler)</a:t>
            </a:r>
            <a:endParaRPr sz="1800" dirty="0"/>
          </a:p>
        </p:txBody>
      </p:sp>
      <p:sp>
        <p:nvSpPr>
          <p:cNvPr id="1040" name="TextBox 39">
            <a:extLst>
              <a:ext uri="{FF2B5EF4-FFF2-40B4-BE49-F238E27FC236}">
                <a16:creationId xmlns:a16="http://schemas.microsoft.com/office/drawing/2014/main" id="{4BEE8A36-B896-A390-B0AC-89FCABC220D8}"/>
              </a:ext>
            </a:extLst>
          </p:cNvPr>
          <p:cNvSpPr txBox="1"/>
          <p:nvPr/>
        </p:nvSpPr>
        <p:spPr>
          <a:xfrm>
            <a:off x="11574308" y="4878179"/>
            <a:ext cx="6113030" cy="44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instance,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k=2,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2-BELM</a:t>
            </a:r>
            <a:r>
              <a:rPr lang="zh-CN" altLang="en-US" dirty="0"/>
              <a:t> </a:t>
            </a:r>
            <a:r>
              <a:rPr lang="en-US" altLang="zh-CN" dirty="0"/>
              <a:t>writes:</a:t>
            </a:r>
            <a:endParaRPr dirty="0"/>
          </a:p>
        </p:txBody>
      </p:sp>
      <p:sp>
        <p:nvSpPr>
          <p:cNvPr id="1041" name="矩形 1040">
            <a:extLst>
              <a:ext uri="{FF2B5EF4-FFF2-40B4-BE49-F238E27FC236}">
                <a16:creationId xmlns:a16="http://schemas.microsoft.com/office/drawing/2014/main" id="{100A2CA6-D765-7683-7E9D-C3077F2D7D35}"/>
              </a:ext>
            </a:extLst>
          </p:cNvPr>
          <p:cNvSpPr/>
          <p:nvPr/>
        </p:nvSpPr>
        <p:spPr>
          <a:xfrm>
            <a:off x="11589042" y="5322660"/>
            <a:ext cx="10824094" cy="672893"/>
          </a:xfrm>
          <a:prstGeom prst="rect">
            <a:avLst/>
          </a:prstGeom>
          <a:solidFill>
            <a:schemeClr val="tx1">
              <a:lumMod val="95000"/>
              <a:lumOff val="5000"/>
              <a:alpha val="6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43" name="TextBox 39">
            <a:extLst>
              <a:ext uri="{FF2B5EF4-FFF2-40B4-BE49-F238E27FC236}">
                <a16:creationId xmlns:a16="http://schemas.microsoft.com/office/drawing/2014/main" id="{3B28A1F7-6CF2-B533-DE5F-196C0585175D}"/>
              </a:ext>
            </a:extLst>
          </p:cNvPr>
          <p:cNvSpPr txBox="1"/>
          <p:nvPr/>
        </p:nvSpPr>
        <p:spPr>
          <a:xfrm>
            <a:off x="416497" y="18412103"/>
            <a:ext cx="10481379" cy="83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numerical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IVP,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Variable-</a:t>
            </a:r>
            <a:r>
              <a:rPr lang="en-US" altLang="zh-CN" dirty="0" err="1"/>
              <a:t>Stepsize</a:t>
            </a:r>
            <a:r>
              <a:rPr lang="en-US" altLang="zh-CN" dirty="0"/>
              <a:t>-Variable-Formula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multistep</a:t>
            </a:r>
            <a:r>
              <a:rPr lang="zh-CN" altLang="en-US" dirty="0"/>
              <a:t> </a:t>
            </a:r>
            <a:r>
              <a:rPr lang="en-US" altLang="zh-CN" dirty="0"/>
              <a:t>(VSVFM)</a:t>
            </a:r>
            <a:r>
              <a:rPr lang="zh-CN" altLang="en-US" dirty="0"/>
              <a:t> </a:t>
            </a:r>
            <a:r>
              <a:rPr lang="en-US" altLang="zh-CN" dirty="0"/>
              <a:t>method:</a:t>
            </a:r>
            <a:endParaRPr dirty="0"/>
          </a:p>
        </p:txBody>
      </p:sp>
      <p:pic>
        <p:nvPicPr>
          <p:cNvPr id="1044" name="图片 1043">
            <a:extLst>
              <a:ext uri="{FF2B5EF4-FFF2-40B4-BE49-F238E27FC236}">
                <a16:creationId xmlns:a16="http://schemas.microsoft.com/office/drawing/2014/main" id="{E9A863BD-523E-B5E1-2024-F255ABAAFCC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14374" y="19291539"/>
            <a:ext cx="7039899" cy="844463"/>
          </a:xfrm>
          <a:prstGeom prst="rect">
            <a:avLst/>
          </a:prstGeom>
        </p:spPr>
      </p:pic>
      <p:sp>
        <p:nvSpPr>
          <p:cNvPr id="1045" name="TextBox 44">
            <a:extLst>
              <a:ext uri="{FF2B5EF4-FFF2-40B4-BE49-F238E27FC236}">
                <a16:creationId xmlns:a16="http://schemas.microsoft.com/office/drawing/2014/main" id="{6C3AD5E5-2E76-E94F-4F70-9A560F687B18}"/>
              </a:ext>
            </a:extLst>
          </p:cNvPr>
          <p:cNvSpPr txBox="1"/>
          <p:nvPr/>
        </p:nvSpPr>
        <p:spPr>
          <a:xfrm>
            <a:off x="1143150" y="19530823"/>
            <a:ext cx="398867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1800" dirty="0"/>
              <a:t>(General</a:t>
            </a:r>
            <a:r>
              <a:rPr lang="zh-CN" altLang="en-US" sz="1800" dirty="0"/>
              <a:t> </a:t>
            </a:r>
            <a:r>
              <a:rPr lang="en-US" altLang="zh-CN" sz="1800" dirty="0"/>
              <a:t>VSVFM)</a:t>
            </a:r>
            <a:endParaRPr sz="1800" dirty="0"/>
          </a:p>
        </p:txBody>
      </p:sp>
      <p:sp>
        <p:nvSpPr>
          <p:cNvPr id="1042" name="矩形 1041">
            <a:extLst>
              <a:ext uri="{FF2B5EF4-FFF2-40B4-BE49-F238E27FC236}">
                <a16:creationId xmlns:a16="http://schemas.microsoft.com/office/drawing/2014/main" id="{9859FE93-FC47-5B06-6072-77A810A64587}"/>
              </a:ext>
            </a:extLst>
          </p:cNvPr>
          <p:cNvSpPr/>
          <p:nvPr/>
        </p:nvSpPr>
        <p:spPr>
          <a:xfrm>
            <a:off x="416497" y="17714064"/>
            <a:ext cx="10572139" cy="563413"/>
          </a:xfrm>
          <a:prstGeom prst="rect">
            <a:avLst/>
          </a:prstGeom>
          <a:solidFill>
            <a:schemeClr val="tx1">
              <a:lumMod val="95000"/>
              <a:lumOff val="5000"/>
              <a:alpha val="6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46" name="TextBox 39">
            <a:extLst>
              <a:ext uri="{FF2B5EF4-FFF2-40B4-BE49-F238E27FC236}">
                <a16:creationId xmlns:a16="http://schemas.microsoft.com/office/drawing/2014/main" id="{CC852B89-0E3A-D909-B87D-559E580D11B8}"/>
              </a:ext>
            </a:extLst>
          </p:cNvPr>
          <p:cNvSpPr txBox="1"/>
          <p:nvPr/>
        </p:nvSpPr>
        <p:spPr>
          <a:xfrm>
            <a:off x="11555361" y="6040507"/>
            <a:ext cx="7081773" cy="44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BELM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exact</a:t>
            </a:r>
            <a:r>
              <a:rPr lang="zh-CN" altLang="en-US" dirty="0"/>
              <a:t> </a:t>
            </a:r>
            <a:r>
              <a:rPr lang="en-US" altLang="zh-CN" dirty="0"/>
              <a:t>inversion</a:t>
            </a:r>
            <a:endParaRPr dirty="0"/>
          </a:p>
        </p:txBody>
      </p:sp>
      <p:pic>
        <p:nvPicPr>
          <p:cNvPr id="1047" name="图片 1046">
            <a:extLst>
              <a:ext uri="{FF2B5EF4-FFF2-40B4-BE49-F238E27FC236}">
                <a16:creationId xmlns:a16="http://schemas.microsoft.com/office/drawing/2014/main" id="{2E9C760E-36CF-8A83-9464-7BD714139EF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627186" y="6574791"/>
            <a:ext cx="9282012" cy="628044"/>
          </a:xfrm>
          <a:prstGeom prst="rect">
            <a:avLst/>
          </a:prstGeom>
        </p:spPr>
      </p:pic>
      <p:sp>
        <p:nvSpPr>
          <p:cNvPr id="1048" name="TextBox 39">
            <a:extLst>
              <a:ext uri="{FF2B5EF4-FFF2-40B4-BE49-F238E27FC236}">
                <a16:creationId xmlns:a16="http://schemas.microsoft.com/office/drawing/2014/main" id="{762461F3-AAC0-6321-9671-C800851AE837}"/>
              </a:ext>
            </a:extLst>
          </p:cNvPr>
          <p:cNvSpPr txBox="1"/>
          <p:nvPr/>
        </p:nvSpPr>
        <p:spPr>
          <a:xfrm>
            <a:off x="11555361" y="7240183"/>
            <a:ext cx="10693067" cy="83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discover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dirty="0"/>
              <a:t>heuristic</a:t>
            </a:r>
            <a:r>
              <a:rPr lang="zh-CN" altLang="en-US" dirty="0"/>
              <a:t> </a:t>
            </a:r>
            <a:r>
              <a:rPr lang="en-US" altLang="zh-CN" dirty="0"/>
              <a:t>exact</a:t>
            </a:r>
            <a:r>
              <a:rPr lang="zh-CN" altLang="en-US" dirty="0"/>
              <a:t> </a:t>
            </a:r>
            <a:r>
              <a:rPr lang="en-US" altLang="zh-CN" dirty="0"/>
              <a:t>inversion</a:t>
            </a:r>
            <a:r>
              <a:rPr lang="zh-CN" altLang="en-US" dirty="0"/>
              <a:t> </a:t>
            </a:r>
            <a:r>
              <a:rPr lang="en-US" altLang="zh-CN" dirty="0"/>
              <a:t>sampler</a:t>
            </a:r>
            <a:r>
              <a:rPr lang="zh-CN" altLang="en-US" dirty="0"/>
              <a:t> </a:t>
            </a:r>
            <a:r>
              <a:rPr lang="en-US" altLang="zh-CN" dirty="0"/>
              <a:t>(EDICT[2]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BDIA[3])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indeed</a:t>
            </a:r>
            <a:r>
              <a:rPr lang="zh-CN" altLang="en-US" dirty="0"/>
              <a:t> </a:t>
            </a:r>
            <a:r>
              <a:rPr lang="en-US" altLang="zh-CN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BELM</a:t>
            </a:r>
            <a:r>
              <a:rPr lang="zh-CN" altLang="en-US" dirty="0"/>
              <a:t> </a:t>
            </a:r>
            <a:r>
              <a:rPr lang="en-US" altLang="zh-CN" dirty="0"/>
              <a:t>framework.</a:t>
            </a:r>
            <a:r>
              <a:rPr lang="zh-CN" altLang="en-US" dirty="0"/>
              <a:t> </a:t>
            </a:r>
            <a:endParaRPr dirty="0"/>
          </a:p>
        </p:txBody>
      </p:sp>
      <p:pic>
        <p:nvPicPr>
          <p:cNvPr id="1049" name="图片 1048">
            <a:extLst>
              <a:ext uri="{FF2B5EF4-FFF2-40B4-BE49-F238E27FC236}">
                <a16:creationId xmlns:a16="http://schemas.microsoft.com/office/drawing/2014/main" id="{913C10B8-D4E8-6C38-9772-6B2298B6529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627186" y="8107163"/>
            <a:ext cx="9163276" cy="600113"/>
          </a:xfrm>
          <a:prstGeom prst="rect">
            <a:avLst/>
          </a:prstGeom>
        </p:spPr>
      </p:pic>
      <p:sp>
        <p:nvSpPr>
          <p:cNvPr id="1050" name="TextBox 39">
            <a:extLst>
              <a:ext uri="{FF2B5EF4-FFF2-40B4-BE49-F238E27FC236}">
                <a16:creationId xmlns:a16="http://schemas.microsoft.com/office/drawing/2014/main" id="{F0DF75D9-1A2F-FB8D-0B7E-2796CF93D2D8}"/>
              </a:ext>
            </a:extLst>
          </p:cNvPr>
          <p:cNvSpPr txBox="1"/>
          <p:nvPr/>
        </p:nvSpPr>
        <p:spPr>
          <a:xfrm>
            <a:off x="11661538" y="18107592"/>
            <a:ext cx="10693067" cy="44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prove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O-BELM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b="1" dirty="0"/>
              <a:t>zero-stable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b="1" dirty="0"/>
              <a:t>globally</a:t>
            </a:r>
            <a:r>
              <a:rPr lang="zh-CN" altLang="en-US" b="1" dirty="0"/>
              <a:t> </a:t>
            </a:r>
            <a:r>
              <a:rPr lang="en-US" altLang="zh-CN" b="1" dirty="0"/>
              <a:t>convergent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dirty="0"/>
          </a:p>
        </p:txBody>
      </p:sp>
      <p:pic>
        <p:nvPicPr>
          <p:cNvPr id="1051" name="图片 1050">
            <a:extLst>
              <a:ext uri="{FF2B5EF4-FFF2-40B4-BE49-F238E27FC236}">
                <a16:creationId xmlns:a16="http://schemas.microsoft.com/office/drawing/2014/main" id="{6EBB823A-4047-A4D3-2381-1EEEF3C0AD5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679986" y="18646874"/>
            <a:ext cx="9863228" cy="597508"/>
          </a:xfrm>
          <a:prstGeom prst="rect">
            <a:avLst/>
          </a:prstGeom>
        </p:spPr>
      </p:pic>
      <p:pic>
        <p:nvPicPr>
          <p:cNvPr id="1053" name="图片 1052">
            <a:extLst>
              <a:ext uri="{FF2B5EF4-FFF2-40B4-BE49-F238E27FC236}">
                <a16:creationId xmlns:a16="http://schemas.microsoft.com/office/drawing/2014/main" id="{5091944D-51AE-646C-2A5F-CDE52B67CC1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136483" y="16711780"/>
            <a:ext cx="7772400" cy="745156"/>
          </a:xfrm>
          <a:prstGeom prst="rect">
            <a:avLst/>
          </a:prstGeom>
        </p:spPr>
      </p:pic>
      <p:pic>
        <p:nvPicPr>
          <p:cNvPr id="1054" name="图片 1053">
            <a:extLst>
              <a:ext uri="{FF2B5EF4-FFF2-40B4-BE49-F238E27FC236}">
                <a16:creationId xmlns:a16="http://schemas.microsoft.com/office/drawing/2014/main" id="{8DD3022E-DD01-4C32-E41B-21E5E5418DB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118368" y="15466380"/>
            <a:ext cx="7772400" cy="765544"/>
          </a:xfrm>
          <a:prstGeom prst="rect">
            <a:avLst/>
          </a:prstGeom>
        </p:spPr>
      </p:pic>
      <p:pic>
        <p:nvPicPr>
          <p:cNvPr id="1055" name="图片 1054">
            <a:extLst>
              <a:ext uri="{FF2B5EF4-FFF2-40B4-BE49-F238E27FC236}">
                <a16:creationId xmlns:a16="http://schemas.microsoft.com/office/drawing/2014/main" id="{26A4ECCF-842E-6C90-1FE3-E2CF2D9E9B6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651314" y="10798684"/>
            <a:ext cx="9140441" cy="1957917"/>
          </a:xfrm>
          <a:prstGeom prst="rect">
            <a:avLst/>
          </a:prstGeom>
        </p:spPr>
      </p:pic>
      <p:pic>
        <p:nvPicPr>
          <p:cNvPr id="1056" name="图片 1055">
            <a:extLst>
              <a:ext uri="{FF2B5EF4-FFF2-40B4-BE49-F238E27FC236}">
                <a16:creationId xmlns:a16="http://schemas.microsoft.com/office/drawing/2014/main" id="{EC75E52D-32C2-C7DF-388F-6CEFE750520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632856" y="13315622"/>
            <a:ext cx="9163275" cy="1362108"/>
          </a:xfrm>
          <a:prstGeom prst="rect">
            <a:avLst/>
          </a:prstGeom>
        </p:spPr>
      </p:pic>
      <p:sp>
        <p:nvSpPr>
          <p:cNvPr id="1057" name="TextBox 44">
            <a:extLst>
              <a:ext uri="{FF2B5EF4-FFF2-40B4-BE49-F238E27FC236}">
                <a16:creationId xmlns:a16="http://schemas.microsoft.com/office/drawing/2014/main" id="{8092ED2C-FBC8-7F0A-4D17-D82FF1B8876A}"/>
              </a:ext>
            </a:extLst>
          </p:cNvPr>
          <p:cNvSpPr txBox="1"/>
          <p:nvPr/>
        </p:nvSpPr>
        <p:spPr>
          <a:xfrm>
            <a:off x="12409971" y="15658481"/>
            <a:ext cx="398867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1800" dirty="0"/>
              <a:t>(O-BELM)</a:t>
            </a:r>
            <a:endParaRPr sz="1800" dirty="0"/>
          </a:p>
        </p:txBody>
      </p:sp>
      <p:sp>
        <p:nvSpPr>
          <p:cNvPr id="1058" name="TextBox 44">
            <a:extLst>
              <a:ext uri="{FF2B5EF4-FFF2-40B4-BE49-F238E27FC236}">
                <a16:creationId xmlns:a16="http://schemas.microsoft.com/office/drawing/2014/main" id="{1A44C883-F164-7455-A4CB-27C6908DE082}"/>
              </a:ext>
            </a:extLst>
          </p:cNvPr>
          <p:cNvSpPr txBox="1"/>
          <p:nvPr/>
        </p:nvSpPr>
        <p:spPr>
          <a:xfrm>
            <a:off x="11830236" y="16899772"/>
            <a:ext cx="398867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1800" dirty="0"/>
              <a:t>(O-BELM</a:t>
            </a:r>
            <a:r>
              <a:rPr lang="zh-CN" altLang="en-US" sz="1800" dirty="0"/>
              <a:t> </a:t>
            </a:r>
            <a:r>
              <a:rPr lang="en-US" altLang="zh-CN" sz="1800" dirty="0"/>
              <a:t>Inversion)</a:t>
            </a:r>
            <a:endParaRPr sz="1800" dirty="0"/>
          </a:p>
        </p:txBody>
      </p:sp>
      <p:sp>
        <p:nvSpPr>
          <p:cNvPr id="1059" name="TextBox 39">
            <a:extLst>
              <a:ext uri="{FF2B5EF4-FFF2-40B4-BE49-F238E27FC236}">
                <a16:creationId xmlns:a16="http://schemas.microsoft.com/office/drawing/2014/main" id="{EA6ED6E4-E091-D4D2-72B8-DE900CF5D042}"/>
              </a:ext>
            </a:extLst>
          </p:cNvPr>
          <p:cNvSpPr txBox="1"/>
          <p:nvPr/>
        </p:nvSpPr>
        <p:spPr>
          <a:xfrm>
            <a:off x="11589042" y="16253019"/>
            <a:ext cx="7081773" cy="44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formulation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O-BELM</a:t>
            </a:r>
            <a:r>
              <a:rPr lang="zh-CN" altLang="en-US" dirty="0"/>
              <a:t> </a:t>
            </a:r>
            <a:r>
              <a:rPr lang="en-US" altLang="zh-CN" dirty="0"/>
              <a:t>inversion</a:t>
            </a:r>
            <a:r>
              <a:rPr lang="zh-CN" altLang="en-US" dirty="0"/>
              <a:t> </a:t>
            </a:r>
            <a:r>
              <a:rPr lang="en-US" altLang="zh-CN" dirty="0"/>
              <a:t>writes:</a:t>
            </a:r>
            <a:endParaRPr dirty="0"/>
          </a:p>
        </p:txBody>
      </p:sp>
      <p:sp>
        <p:nvSpPr>
          <p:cNvPr id="1060" name="TextBox 39">
            <a:extLst>
              <a:ext uri="{FF2B5EF4-FFF2-40B4-BE49-F238E27FC236}">
                <a16:creationId xmlns:a16="http://schemas.microsoft.com/office/drawing/2014/main" id="{75D4E9FA-8F86-78A0-EB06-85C839CEC9E0}"/>
              </a:ext>
            </a:extLst>
          </p:cNvPr>
          <p:cNvSpPr txBox="1"/>
          <p:nvPr/>
        </p:nvSpPr>
        <p:spPr>
          <a:xfrm>
            <a:off x="11588290" y="14690066"/>
            <a:ext cx="10984633" cy="83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BELM</a:t>
            </a:r>
            <a:r>
              <a:rPr lang="zh-CN" altLang="en-US" dirty="0"/>
              <a:t> </a:t>
            </a:r>
            <a:r>
              <a:rPr lang="en-US" altLang="zh-CN" dirty="0"/>
              <a:t>sampler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coefficients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O-BELM.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formulation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O-BELM</a:t>
            </a:r>
            <a:r>
              <a:rPr lang="zh-CN" altLang="en-US" dirty="0"/>
              <a:t> </a:t>
            </a:r>
            <a:r>
              <a:rPr lang="en-US" altLang="zh-CN" dirty="0"/>
              <a:t>writes:</a:t>
            </a:r>
            <a:endParaRPr dirty="0"/>
          </a:p>
        </p:txBody>
      </p:sp>
      <p:sp>
        <p:nvSpPr>
          <p:cNvPr id="1061" name="矩形 1060">
            <a:extLst>
              <a:ext uri="{FF2B5EF4-FFF2-40B4-BE49-F238E27FC236}">
                <a16:creationId xmlns:a16="http://schemas.microsoft.com/office/drawing/2014/main" id="{B38D853A-D431-5FA4-D6EC-0668E0074FC2}"/>
              </a:ext>
            </a:extLst>
          </p:cNvPr>
          <p:cNvSpPr/>
          <p:nvPr/>
        </p:nvSpPr>
        <p:spPr>
          <a:xfrm>
            <a:off x="11589042" y="16711780"/>
            <a:ext cx="10824094" cy="672893"/>
          </a:xfrm>
          <a:prstGeom prst="rect">
            <a:avLst/>
          </a:prstGeom>
          <a:solidFill>
            <a:schemeClr val="tx1">
              <a:lumMod val="95000"/>
              <a:lumOff val="5000"/>
              <a:alpha val="6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3" name="TextBox 39">
            <a:extLst>
              <a:ext uri="{FF2B5EF4-FFF2-40B4-BE49-F238E27FC236}">
                <a16:creationId xmlns:a16="http://schemas.microsoft.com/office/drawing/2014/main" id="{829BDC2E-48C8-176C-AC09-0453D44E65D5}"/>
              </a:ext>
            </a:extLst>
          </p:cNvPr>
          <p:cNvSpPr txBox="1"/>
          <p:nvPr/>
        </p:nvSpPr>
        <p:spPr>
          <a:xfrm>
            <a:off x="11602586" y="12847100"/>
            <a:ext cx="10858934" cy="44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minimizing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LTE,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derive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coefficients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BELM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endParaRPr dirty="0"/>
          </a:p>
        </p:txBody>
      </p:sp>
      <p:sp>
        <p:nvSpPr>
          <p:cNvPr id="27" name="TextBox 39">
            <a:extLst>
              <a:ext uri="{FF2B5EF4-FFF2-40B4-BE49-F238E27FC236}">
                <a16:creationId xmlns:a16="http://schemas.microsoft.com/office/drawing/2014/main" id="{F815757C-04C3-3850-51BD-CAF445D53BFE}"/>
              </a:ext>
            </a:extLst>
          </p:cNvPr>
          <p:cNvSpPr txBox="1"/>
          <p:nvPr/>
        </p:nvSpPr>
        <p:spPr>
          <a:xfrm>
            <a:off x="11602586" y="9596006"/>
            <a:ext cx="10858934" cy="1220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heuristic</a:t>
            </a:r>
            <a:r>
              <a:rPr lang="zh-CN" altLang="en-US" dirty="0"/>
              <a:t> </a:t>
            </a:r>
            <a:r>
              <a:rPr lang="en-US" altLang="zh-CN" dirty="0"/>
              <a:t>chose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coefficients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BELM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mediocre</a:t>
            </a:r>
            <a:r>
              <a:rPr lang="zh-CN" altLang="en-US" dirty="0"/>
              <a:t> </a:t>
            </a:r>
            <a:r>
              <a:rPr lang="en-US" altLang="zh-CN" dirty="0"/>
              <a:t>generative</a:t>
            </a:r>
            <a:r>
              <a:rPr lang="zh-CN" altLang="en-US" dirty="0"/>
              <a:t> </a:t>
            </a:r>
            <a:r>
              <a:rPr lang="en-US" altLang="zh-CN" dirty="0"/>
              <a:t>quality.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coefficients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minimizing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Truncation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(LTE).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derive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formulation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LTE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BELM:</a:t>
            </a:r>
            <a:endParaRPr dirty="0"/>
          </a:p>
        </p:txBody>
      </p:sp>
      <p:sp>
        <p:nvSpPr>
          <p:cNvPr id="28" name="TextBox 39">
            <a:extLst>
              <a:ext uri="{FF2B5EF4-FFF2-40B4-BE49-F238E27FC236}">
                <a16:creationId xmlns:a16="http://schemas.microsoft.com/office/drawing/2014/main" id="{EC355053-CC25-F47F-0A5F-44220271C278}"/>
              </a:ext>
            </a:extLst>
          </p:cNvPr>
          <p:cNvSpPr txBox="1"/>
          <p:nvPr/>
        </p:nvSpPr>
        <p:spPr>
          <a:xfrm>
            <a:off x="11554202" y="3415474"/>
            <a:ext cx="6113030" cy="44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Thus,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k-step</a:t>
            </a:r>
            <a:r>
              <a:rPr lang="zh-CN" altLang="en-US" dirty="0"/>
              <a:t> </a:t>
            </a:r>
            <a:r>
              <a:rPr lang="en-US" altLang="zh-CN" dirty="0"/>
              <a:t>BELM</a:t>
            </a:r>
            <a:r>
              <a:rPr lang="zh-CN" altLang="en-US" dirty="0"/>
              <a:t> </a:t>
            </a:r>
            <a:r>
              <a:rPr lang="en-US" altLang="zh-CN" dirty="0"/>
              <a:t>writes: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39">
                <a:extLst>
                  <a:ext uri="{FF2B5EF4-FFF2-40B4-BE49-F238E27FC236}">
                    <a16:creationId xmlns:a16="http://schemas.microsoft.com/office/drawing/2014/main" id="{30C5068F-DDE4-CC1F-D002-1B9A4177112D}"/>
                  </a:ext>
                </a:extLst>
              </p:cNvPr>
              <p:cNvSpPr txBox="1"/>
              <p:nvPr/>
            </p:nvSpPr>
            <p:spPr>
              <a:xfrm>
                <a:off x="416497" y="20204730"/>
                <a:ext cx="10692326" cy="88094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make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VSVFM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eq(2)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explicit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both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directions,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 necessary (but not sufficient) condition 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that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all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endParaRPr dirty="0"/>
              </a:p>
            </p:txBody>
          </p:sp>
        </mc:Choice>
        <mc:Fallback>
          <p:sp>
            <p:nvSpPr>
              <p:cNvPr id="29" name="TextBox 39">
                <a:extLst>
                  <a:ext uri="{FF2B5EF4-FFF2-40B4-BE49-F238E27FC236}">
                    <a16:creationId xmlns:a16="http://schemas.microsoft.com/office/drawing/2014/main" id="{30C5068F-DDE4-CC1F-D002-1B9A4177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97" y="20204730"/>
                <a:ext cx="10692326" cy="880947"/>
              </a:xfrm>
              <a:prstGeom prst="rect">
                <a:avLst/>
              </a:prstGeom>
              <a:blipFill>
                <a:blip r:embed="rId29"/>
                <a:stretch>
                  <a:fillRect l="-1068" b="-845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形 31">
            <a:extLst>
              <a:ext uri="{FF2B5EF4-FFF2-40B4-BE49-F238E27FC236}">
                <a16:creationId xmlns:a16="http://schemas.microsoft.com/office/drawing/2014/main" id="{D4EC63F2-8DD9-CF8C-8E57-3B87F84703D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4723463" y="747775"/>
            <a:ext cx="1595516" cy="1595516"/>
          </a:xfrm>
          <a:prstGeom prst="rect">
            <a:avLst/>
          </a:prstGeom>
        </p:spPr>
      </p:pic>
      <p:sp>
        <p:nvSpPr>
          <p:cNvPr id="35" name="TextBox 51">
            <a:extLst>
              <a:ext uri="{FF2B5EF4-FFF2-40B4-BE49-F238E27FC236}">
                <a16:creationId xmlns:a16="http://schemas.microsoft.com/office/drawing/2014/main" id="{02F8C036-77BA-0E5D-9400-E382F092E20A}"/>
              </a:ext>
            </a:extLst>
          </p:cNvPr>
          <p:cNvSpPr txBox="1"/>
          <p:nvPr/>
        </p:nvSpPr>
        <p:spPr>
          <a:xfrm>
            <a:off x="24698065" y="2281326"/>
            <a:ext cx="208501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2000" dirty="0"/>
              <a:t>code</a:t>
            </a:r>
            <a:r>
              <a:rPr lang="zh-CN" altLang="en-US" sz="2000" dirty="0"/>
              <a:t> </a:t>
            </a:r>
            <a:r>
              <a:rPr lang="en-US" altLang="zh-CN" sz="2000" dirty="0"/>
              <a:t>available</a:t>
            </a:r>
            <a:endParaRPr sz="2000" dirty="0"/>
          </a:p>
        </p:txBody>
      </p:sp>
      <p:sp>
        <p:nvSpPr>
          <p:cNvPr id="36" name="TextBox 44">
            <a:extLst>
              <a:ext uri="{FF2B5EF4-FFF2-40B4-BE49-F238E27FC236}">
                <a16:creationId xmlns:a16="http://schemas.microsoft.com/office/drawing/2014/main" id="{386FA784-6813-9F02-24EA-82FA160248BC}"/>
              </a:ext>
            </a:extLst>
          </p:cNvPr>
          <p:cNvSpPr txBox="1"/>
          <p:nvPr/>
        </p:nvSpPr>
        <p:spPr>
          <a:xfrm>
            <a:off x="10370045" y="17811185"/>
            <a:ext cx="51302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1800" dirty="0"/>
              <a:t>(1)</a:t>
            </a:r>
            <a:endParaRPr sz="1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15909A-FB94-0783-59FB-FD28D6C0B3C0}"/>
              </a:ext>
            </a:extLst>
          </p:cNvPr>
          <p:cNvSpPr/>
          <p:nvPr/>
        </p:nvSpPr>
        <p:spPr>
          <a:xfrm>
            <a:off x="11588290" y="15499744"/>
            <a:ext cx="10824094" cy="672893"/>
          </a:xfrm>
          <a:prstGeom prst="rect">
            <a:avLst/>
          </a:prstGeom>
          <a:solidFill>
            <a:schemeClr val="tx1">
              <a:lumMod val="95000"/>
              <a:lumOff val="5000"/>
              <a:alpha val="6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8" name="TextBox 44">
            <a:extLst>
              <a:ext uri="{FF2B5EF4-FFF2-40B4-BE49-F238E27FC236}">
                <a16:creationId xmlns:a16="http://schemas.microsoft.com/office/drawing/2014/main" id="{C9E2C84C-5503-848B-164A-50C709326DFE}"/>
              </a:ext>
            </a:extLst>
          </p:cNvPr>
          <p:cNvSpPr txBox="1"/>
          <p:nvPr/>
        </p:nvSpPr>
        <p:spPr>
          <a:xfrm>
            <a:off x="10370045" y="19504491"/>
            <a:ext cx="51302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1800" dirty="0"/>
              <a:t>(2)</a:t>
            </a:r>
            <a:endParaRPr sz="18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5C9003E-5F35-8303-59FB-B2252938FC7B}"/>
              </a:ext>
            </a:extLst>
          </p:cNvPr>
          <p:cNvSpPr/>
          <p:nvPr/>
        </p:nvSpPr>
        <p:spPr>
          <a:xfrm>
            <a:off x="423282" y="19273018"/>
            <a:ext cx="10565354" cy="832279"/>
          </a:xfrm>
          <a:prstGeom prst="rect">
            <a:avLst/>
          </a:prstGeom>
          <a:solidFill>
            <a:schemeClr val="tx1">
              <a:lumMod val="95000"/>
              <a:lumOff val="5000"/>
              <a:alpha val="6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0" name="TextBox 44">
            <a:extLst>
              <a:ext uri="{FF2B5EF4-FFF2-40B4-BE49-F238E27FC236}">
                <a16:creationId xmlns:a16="http://schemas.microsoft.com/office/drawing/2014/main" id="{FF1912EB-87FB-60CF-A366-DBEB2DA89D0F}"/>
              </a:ext>
            </a:extLst>
          </p:cNvPr>
          <p:cNvSpPr txBox="1"/>
          <p:nvPr/>
        </p:nvSpPr>
        <p:spPr>
          <a:xfrm>
            <a:off x="22016978" y="4142158"/>
            <a:ext cx="51302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1800" dirty="0"/>
              <a:t>(3)</a:t>
            </a:r>
            <a:endParaRPr sz="1800" dirty="0"/>
          </a:p>
        </p:txBody>
      </p:sp>
      <p:sp>
        <p:nvSpPr>
          <p:cNvPr id="41" name="TextBox 44">
            <a:extLst>
              <a:ext uri="{FF2B5EF4-FFF2-40B4-BE49-F238E27FC236}">
                <a16:creationId xmlns:a16="http://schemas.microsoft.com/office/drawing/2014/main" id="{AF44A13C-169B-833F-264A-2CFA8DEEFDF5}"/>
              </a:ext>
            </a:extLst>
          </p:cNvPr>
          <p:cNvSpPr txBox="1"/>
          <p:nvPr/>
        </p:nvSpPr>
        <p:spPr>
          <a:xfrm>
            <a:off x="22016977" y="5462674"/>
            <a:ext cx="51302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1800" dirty="0"/>
              <a:t>(4)</a:t>
            </a:r>
            <a:endParaRPr sz="1800" dirty="0"/>
          </a:p>
        </p:txBody>
      </p:sp>
      <p:sp>
        <p:nvSpPr>
          <p:cNvPr id="43" name="TextBox 44">
            <a:extLst>
              <a:ext uri="{FF2B5EF4-FFF2-40B4-BE49-F238E27FC236}">
                <a16:creationId xmlns:a16="http://schemas.microsoft.com/office/drawing/2014/main" id="{CE8480E7-DC91-310B-FA5F-A758B13A1AEA}"/>
              </a:ext>
            </a:extLst>
          </p:cNvPr>
          <p:cNvSpPr txBox="1"/>
          <p:nvPr/>
        </p:nvSpPr>
        <p:spPr>
          <a:xfrm>
            <a:off x="21983918" y="15676394"/>
            <a:ext cx="51302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1800" dirty="0"/>
              <a:t>(5)</a:t>
            </a:r>
            <a:endParaRPr sz="1800" dirty="0"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87550951-2820-571A-9CD4-DF90CCDABC87}"/>
              </a:ext>
            </a:extLst>
          </p:cNvPr>
          <p:cNvSpPr txBox="1"/>
          <p:nvPr/>
        </p:nvSpPr>
        <p:spPr>
          <a:xfrm>
            <a:off x="21982537" y="16863560"/>
            <a:ext cx="51302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1800" dirty="0"/>
              <a:t>(6)</a:t>
            </a:r>
            <a:endParaRPr sz="1800" dirty="0"/>
          </a:p>
        </p:txBody>
      </p:sp>
      <p:sp>
        <p:nvSpPr>
          <p:cNvPr id="1038" name="矩形 1037">
            <a:extLst>
              <a:ext uri="{FF2B5EF4-FFF2-40B4-BE49-F238E27FC236}">
                <a16:creationId xmlns:a16="http://schemas.microsoft.com/office/drawing/2014/main" id="{5D107CAD-1EB9-2F31-EE3D-B681F43CCAA2}"/>
              </a:ext>
            </a:extLst>
          </p:cNvPr>
          <p:cNvSpPr/>
          <p:nvPr/>
        </p:nvSpPr>
        <p:spPr>
          <a:xfrm>
            <a:off x="11554202" y="3854868"/>
            <a:ext cx="10858934" cy="963682"/>
          </a:xfrm>
          <a:prstGeom prst="rect">
            <a:avLst/>
          </a:prstGeom>
          <a:solidFill>
            <a:schemeClr val="tx1">
              <a:lumMod val="95000"/>
              <a:lumOff val="5000"/>
              <a:alpha val="6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133414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2239</TotalTime>
  <Words>750</Words>
  <Application>Microsoft Macintosh PowerPoint</Application>
  <PresentationFormat>自定义</PresentationFormat>
  <Paragraphs>49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T174323</cp:lastModifiedBy>
  <cp:revision>187</cp:revision>
  <dcterms:modified xsi:type="dcterms:W3CDTF">2024-10-25T09:39:46Z</dcterms:modified>
</cp:coreProperties>
</file>